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02" r:id="rId2"/>
    <p:sldId id="354" r:id="rId3"/>
    <p:sldId id="344" r:id="rId4"/>
    <p:sldId id="347" r:id="rId5"/>
    <p:sldId id="353" r:id="rId6"/>
    <p:sldId id="355" r:id="rId7"/>
    <p:sldId id="361" r:id="rId8"/>
    <p:sldId id="362" r:id="rId9"/>
    <p:sldId id="382" r:id="rId10"/>
    <p:sldId id="389" r:id="rId11"/>
    <p:sldId id="383" r:id="rId12"/>
    <p:sldId id="388" r:id="rId13"/>
    <p:sldId id="385" r:id="rId14"/>
    <p:sldId id="371" r:id="rId15"/>
    <p:sldId id="356" r:id="rId16"/>
  </p:sldIdLst>
  <p:sldSz cx="9144000" cy="6858000" type="screen4x3"/>
  <p:notesSz cx="9928225" cy="67976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25371828521432E-2"/>
          <c:y val="2.7777777777777776E-2"/>
          <c:w val="0.89019685039370078"/>
          <c:h val="0.664590259550889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Cooling Loads (kWh)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2.777777777777676E-3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5D-4FF7-8D40-290B182AEB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SC1</c:v>
                </c:pt>
                <c:pt idx="1">
                  <c:v>SC2</c:v>
                </c:pt>
                <c:pt idx="2">
                  <c:v>SC3</c:v>
                </c:pt>
                <c:pt idx="3">
                  <c:v>SC4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130.71</c:v>
                </c:pt>
                <c:pt idx="1">
                  <c:v>287.01</c:v>
                </c:pt>
                <c:pt idx="2">
                  <c:v>155.5</c:v>
                </c:pt>
                <c:pt idx="3">
                  <c:v>173.86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5D-4FF7-8D40-290B182AEB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Final Energy Conspumption (kWh)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8.333333333333344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5D-4FF7-8D40-290B182AEBA0}"/>
                </c:ext>
              </c:extLst>
            </c:dLbl>
            <c:dLbl>
              <c:idx val="3"/>
              <c:layout>
                <c:manualLayout>
                  <c:x val="-1.9444444444444445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5D-4FF7-8D40-290B182AEB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SC1</c:v>
                </c:pt>
                <c:pt idx="1">
                  <c:v>SC2</c:v>
                </c:pt>
                <c:pt idx="2">
                  <c:v>SC3</c:v>
                </c:pt>
                <c:pt idx="3">
                  <c:v>SC4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37.35</c:v>
                </c:pt>
                <c:pt idx="1">
                  <c:v>84</c:v>
                </c:pt>
                <c:pt idx="2">
                  <c:v>44.42</c:v>
                </c:pt>
                <c:pt idx="3">
                  <c:v>49.67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5D-4FF7-8D40-290B182AEB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CO2 Emissions (Kg)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9444444444444393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5D-4FF7-8D40-290B182AEBA0}"/>
                </c:ext>
              </c:extLst>
            </c:dLbl>
            <c:dLbl>
              <c:idx val="1"/>
              <c:layout>
                <c:manualLayout>
                  <c:x val="-1.9444444444444497E-2"/>
                  <c:y val="-7.870370370370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5D-4FF7-8D40-290B182AEB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SC1</c:v>
                </c:pt>
                <c:pt idx="1">
                  <c:v>SC2</c:v>
                </c:pt>
                <c:pt idx="2">
                  <c:v>SC3</c:v>
                </c:pt>
                <c:pt idx="3">
                  <c:v>SC4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30.25</c:v>
                </c:pt>
                <c:pt idx="1">
                  <c:v>73.22</c:v>
                </c:pt>
                <c:pt idx="2">
                  <c:v>35.979999999999997</c:v>
                </c:pt>
                <c:pt idx="3">
                  <c:v>44.2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75D-4FF7-8D40-290B182AE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8718544"/>
        <c:axId val="1058722896"/>
      </c:lineChart>
      <c:catAx>
        <c:axId val="105871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722896"/>
        <c:crosses val="autoZero"/>
        <c:auto val="1"/>
        <c:lblAlgn val="ctr"/>
        <c:lblOffset val="100"/>
        <c:noMultiLvlLbl val="0"/>
      </c:catAx>
      <c:valAx>
        <c:axId val="105872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71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6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43D9F-1FC3-44AD-AA55-D55FAB5E719E}" type="datetimeFigureOut">
              <a:rPr lang="el-GR" smtClean="0"/>
              <a:t>17/1/2024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6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C92F9-B471-425C-BDDF-0C5A8B1016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265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6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D3216-7296-4B0C-AB5D-058DD6D00240}" type="datetimeFigureOut">
              <a:rPr lang="el-GR" smtClean="0"/>
              <a:pPr/>
              <a:t>17/1/2024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6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A259D-EA30-405D-AACC-98CD55C50DB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72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Ενεργειακός Σχεδιασμός Κτιρίων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8EEE-81E1-4E56-8EF9-C3F9D663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BA31-3855-43E8-AA35-62E072A503BC}" type="datetime1">
              <a:rPr lang="el-GR" smtClean="0"/>
              <a:pPr/>
              <a:t>17/1/2024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Ενεργειακός Σχεδιασμός Κτιρίων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8EEE-81E1-4E56-8EF9-C3F9D663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5ACC49-DC80-4E92-ABFB-1249099F396D}" type="datetime1">
              <a:rPr lang="el-GR" smtClean="0"/>
              <a:pPr/>
              <a:t>17/1/2024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l-GR"/>
              <a:t>Ενεργειακός Σχεδιασμός Κτιρίων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8EEE-81E1-4E56-8EF9-C3F9D663CAC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552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C3953-7620-46AB-8F73-09FDBD0467F9}" type="datetime1">
              <a:rPr lang="el-GR" smtClean="0"/>
              <a:pPr/>
              <a:t>17/1/2024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l-GR"/>
              <a:t>Ενεργειακός Σχεδιασμός Κτιρίων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8EEE-81E1-4E56-8EF9-C3F9D663CAC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28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818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53F7D-6CA9-4D34-BBEF-F345661BFC37}" type="datetime1">
              <a:rPr lang="el-GR" smtClean="0"/>
              <a:pPr/>
              <a:t>17/1/2024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Ενεργειακός Σχεδιασμός Κτιρίων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08EEE-81E1-4E56-8EF9-C3F9D663CAC9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0"/>
            <a:ext cx="1284429" cy="389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giama@auth.g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UTHlogo.jpg"/>
          <p:cNvPicPr>
            <a:picLocks noChangeAspect="1"/>
          </p:cNvPicPr>
          <p:nvPr/>
        </p:nvPicPr>
        <p:blipFill rotWithShape="1">
          <a:blip r:embed="rId2" cstate="print"/>
          <a:srcRect b="5660"/>
          <a:stretch/>
        </p:blipFill>
        <p:spPr>
          <a:xfrm>
            <a:off x="105962" y="5403947"/>
            <a:ext cx="982860" cy="92521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42131" y="2523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/>
              <a:t>Process Equipment Design Laboratory </a:t>
            </a:r>
            <a:r>
              <a:rPr lang="en-US" sz="2800" dirty="0" err="1"/>
              <a:t>AUTh</a:t>
            </a:r>
            <a:endParaRPr lang="el-GR" sz="2400" dirty="0"/>
          </a:p>
          <a:p>
            <a:pPr lvl="0">
              <a:spcBef>
                <a:spcPct val="0"/>
              </a:spcBef>
              <a:defRPr/>
            </a:pPr>
            <a:r>
              <a:rPr lang="en-US" sz="2400" dirty="0"/>
              <a:t>Energy efficiency of Demo Houses</a:t>
            </a:r>
            <a:r>
              <a:rPr lang="el-GR" sz="2400" dirty="0"/>
              <a:t> </a:t>
            </a:r>
            <a:r>
              <a:rPr lang="en-US" sz="2400" dirty="0"/>
              <a:t>and Naval Academy: Simulation Results </a:t>
            </a:r>
          </a:p>
          <a:p>
            <a:pPr lvl="0">
              <a:spcBef>
                <a:spcPct val="0"/>
              </a:spcBef>
              <a:defRPr/>
            </a:pPr>
            <a:endParaRPr lang="en-US" sz="2400" dirty="0"/>
          </a:p>
          <a:p>
            <a:pPr lvl="0">
              <a:spcBef>
                <a:spcPct val="0"/>
              </a:spcBef>
              <a:defRPr/>
            </a:pPr>
            <a:r>
              <a:rPr lang="en-US" sz="2400" dirty="0"/>
              <a:t>Prof. Agis Papadopoulos</a:t>
            </a:r>
            <a:endParaRPr lang="el-GR" sz="2400" dirty="0"/>
          </a:p>
          <a:p>
            <a:pPr lvl="0">
              <a:spcBef>
                <a:spcPct val="0"/>
              </a:spcBef>
              <a:defRPr/>
            </a:pPr>
            <a:endParaRPr lang="el-GR" sz="2400" dirty="0"/>
          </a:p>
          <a:p>
            <a:pPr lvl="0">
              <a:spcBef>
                <a:spcPct val="0"/>
              </a:spcBef>
              <a:defRPr/>
            </a:pPr>
            <a:r>
              <a:rPr lang="en-US" sz="2400" dirty="0"/>
              <a:t>Dr. </a:t>
            </a:r>
            <a:r>
              <a:rPr lang="en-US" sz="2400" dirty="0" err="1"/>
              <a:t>Effrosyni</a:t>
            </a:r>
            <a:r>
              <a:rPr lang="en-US" sz="2400" dirty="0"/>
              <a:t> </a:t>
            </a:r>
            <a:r>
              <a:rPr lang="en-US" sz="2400" dirty="0" err="1"/>
              <a:t>Giama</a:t>
            </a:r>
            <a:endParaRPr lang="en-US" sz="2400" dirty="0"/>
          </a:p>
          <a:p>
            <a:pPr lvl="0">
              <a:spcBef>
                <a:spcPct val="0"/>
              </a:spcBef>
              <a:defRPr/>
            </a:pPr>
            <a:r>
              <a:rPr lang="en-US" dirty="0"/>
              <a:t>On behalf of PEDL RESEARCH TEAM</a:t>
            </a:r>
          </a:p>
          <a:p>
            <a:pPr lvl="0">
              <a:spcBef>
                <a:spcPct val="0"/>
              </a:spcBef>
              <a:defRPr/>
            </a:pPr>
            <a:endParaRPr lang="en-US" sz="2400" dirty="0"/>
          </a:p>
          <a:p>
            <a:pPr lvl="0">
              <a:spcBef>
                <a:spcPct val="0"/>
              </a:spcBef>
              <a:defRPr/>
            </a:pPr>
            <a:r>
              <a:rPr lang="en-US" dirty="0">
                <a:hlinkClick r:id="rId3"/>
              </a:rPr>
              <a:t>fgiama@auth.gr</a:t>
            </a:r>
            <a:endParaRPr lang="en-US" dirty="0"/>
          </a:p>
          <a:p>
            <a:pPr lvl="0">
              <a:spcBef>
                <a:spcPct val="0"/>
              </a:spcBef>
              <a:defRPr/>
            </a:pPr>
            <a:endParaRPr lang="en-US" dirty="0"/>
          </a:p>
          <a:p>
            <a:pPr lvl="0">
              <a:spcBef>
                <a:spcPct val="0"/>
              </a:spcBef>
              <a:defRPr/>
            </a:pPr>
            <a:endParaRPr lang="en-US" sz="2400" dirty="0"/>
          </a:p>
          <a:p>
            <a:pPr lvl="0">
              <a:spcBef>
                <a:spcPct val="0"/>
              </a:spcBef>
              <a:defRPr/>
            </a:pPr>
            <a:endParaRPr lang="en-US" sz="2000" dirty="0"/>
          </a:p>
        </p:txBody>
      </p:sp>
      <p:sp>
        <p:nvSpPr>
          <p:cNvPr id="11266" name="AutoShape 2" descr="data:image/jpeg;base64,/9j/4AAQSkZJRgABAQAAAQABAAD/2wCEAAkGBhQGBRQTEhQVFBQVFx4WFxgXFx0cGxsdHCAeHx8aIB8dHSYiIxovGhwcKy8lJScpLCwsHh4zOjAqNicsLCkBCQoKDQsNGQ4OGTUkHiQ1KTUuNSw1NTQ0KS81NSw0NTU1NSw1NTY0NDQ0LDU1NTU1NTU0KTQ1NTU1NTU1NTQyKf/AABEIAFAAUAMBIgACEQEDEQH/xAAbAAACAwEBAQAAAAAAAAAAAAAFBgMEBwACAf/EADYQAAEBBQUFBgYCAwEAAAAAAAECAAMEBREGITFBYRIiUXHBExQygaGxQlJikfDxFdEzguEH/8QAGQEAAgMBAAAAAAAAAAAAAAAAAgMBBAUA/8QALREAAQMCAwYFBQEAAAAAAAAAAQACEQMSITHwBCIyUXHBM0GBodETFCNSYQX/2gAMAwEAAhEDEQA/ANxbm5la0do9gl27NKeJXQMLnWqCUSmlpHcvJSN9fAYDmWXH9q1v4oBbwO0k4JxppSpJ5MA21RhuJSjjmeXAa48sWKS2SFaaoTQH4lZ9S2dtG1NaDJ1rqgkuOARKGmTmPiAkJeqr8SgqnG+prlwb7ETJzAxBSUvUUNNpIVTyoa+jfEwRl8S7UTtJrRRAwrcPKubeu5mPiFqBoNqgqMaXE8qth3NuuuNvU5pu9ERiqsPatbiKKUvA9SDgrGmtaEHmzLK7Ru5gQk7i+BwPIsrR8kqnfSCB8Qy6hhLxKoA1JKkcc08+I198W29n2trwADrXRJuLTvBaq3MsWctF2pDt4a18KuhZnbSa65MBQm0cz/j5fRPjXcNOJbOIh53l+QfCnxanhy4/tj9sJhtTBZxCBsga/tgsjge/TNDs3gby9aY/ctS2ira0uKEi4wjMsgUw8J2z7D4E+xpx4DzaGPtCXmeyngD7lqdp51txhAwTupGuZ+7XJbL3clgBERO88V4Um+lcAB81M8myQwACrVEk5DsO5TInAZKaTzbZUHbxCg7eVCVKFBXzyPu0kzmwU8KEJUXbugUpKSU18sh7tLCxyLRw6nawEq8Sb7+fPi1x0hMqcJdopWtSVVAJPFWROVWSW/lize5T7yitwicEOgpuUJBB2086/YtPGQqYiG7R3h8SeDQzKXB47U9cpKVp/wAjulK0xu+emBzaOUR+xEC+qV3HzwLc5gj6lPAjMdj2KXEbrskH2e4xQA8CvDoeHLh+m0Gzsz/kZdf4k3HoWTZ5A9m8UgXfEnTMfYtbsfH0mCMg8FCNf22zsla9oKBu6bSg1oHu29UfmedSfcNbsYaCIeZpAAOm8T7BqdonXZvFD5XnUjq1qwh7V1Eo47PqFA9Gr7d4B9OyOnxa5IFKEfyVrHSVXitTrS/p6tZtxNyZ+pNbnYAA1ICied9PJh8hif462Tvbu3tk6G8dfRvn/o8KYS0qlEbrxIWPIBKvMEA8iGaAPumz+pjrPwjHCpJPMzDxSSDRWNen5xZqdTkLcqJoV0J0UBihQwIpgcqNmUHGDaFTRQHGlda8KMVTMtmoCt4gilahNcVE8KM80yatyXjK0KVzHtJkkA1BBRXiANpFdQKhhT5PdJg9QMErNNAaKA8qtDY+sXN0keFAKzyI2EDmbz5N0U/73Nnqk37S6DWlEg+jUqjR9y6OQnrPwjdwo5aG9LtXEHoerBpGvsYwfS96g+5YvaZXZu3SeFegYRIk9tFp+p71A9wwf5/hD17oKnHrkiVsJfSYLGSxtC7P9ss2bmglNoUqVchY2F6VNx5BQbTrSSzv8BVI30XjUZhssnUBsqKhgcdDx5No1qQeCw5FdNrpXu3cnMBOO0TcF76dDmPv7sGjotU/TtLUStIArmml12nvne3l/GvBEVeFTwUCSFHJOFOBDeTCh9vujXliOY/A3UaZYxodiR5phQl5LloPhJH0UUD/AKqvHlc1uDhVADdIH10AH+qcfNriVLGIB9PZpkVOQH5qzrlCuS1+uBeEoUQpQIUczXH8yZjsvA96mAPwu7zzyH39mXHaeyTfd7lrMPFKdKqklNQU3HI4hqlemXsIbgSo80WtDM+9R6im8J3U6/ssVsfAbUwQMQgbROv7ZbgXPeXwV8KcNTx5D8ybS7OSz+Pl9VDeXedOAY9npBjQ0IOJ0osypaSzuLx2Kg+JPUaM1tzXXNuRESsUmElKL0io4Zj+x6sFVCbLyqagjhcR1DbZNLMojiVJ3FaYHmGVZlZFaTvO9sfMnH0vZBBbrXuhxbkk+Dhlv4epWDQmoKUkgBClA+ZTT7NaiIDu7hR7UVGQAGYFMMaGuPlmLryzwS8+MHX/AKG51Z8KefGTwH/A1ctql11+Hp8qb/4gqBsm/E8cT/bEYWXqf3qqE8Mz/Q9WYpbZFajuu9j6lY+t7NUrs07gSFK3164DkGeGl2teyjE5odZuztCHjwUA8Kep0Zqbm5rDW2og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7429" y="553393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179388" y="25151"/>
            <a:ext cx="8867347" cy="816935"/>
            <a:chOff x="179388" y="25151"/>
            <a:chExt cx="8867347" cy="81693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039599" y="123288"/>
              <a:ext cx="3384183" cy="41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 b="1" dirty="0">
                  <a:solidFill>
                    <a:srgbClr val="1F497D"/>
                  </a:solidFill>
                  <a:ea typeface="Calibri" pitchFamily="34" charset="0"/>
                  <a:cs typeface="Times New Roman" pitchFamily="18" charset="0"/>
                </a:rPr>
                <a:t>The </a:t>
              </a:r>
              <a:r>
                <a:rPr lang="pt-PT" altLang="en-US" sz="900" b="1" dirty="0">
                  <a:solidFill>
                    <a:srgbClr val="1F497D"/>
                  </a:solidFill>
                  <a:ea typeface="Calibri" pitchFamily="34" charset="0"/>
                  <a:cs typeface="Times New Roman" pitchFamily="18" charset="0"/>
                </a:rPr>
                <a:t>project has received funding from the LIFE Programme of the European Union under GA number LIFE19 ENV/GR/000100</a:t>
              </a:r>
              <a:endParaRPr lang="en-GB" altLang="en-US" sz="900" dirty="0"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388" y="109538"/>
              <a:ext cx="864047" cy="62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0ECF0C-25A0-4152-B209-8820059C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5668" y="25151"/>
              <a:ext cx="2341067" cy="816935"/>
            </a:xfrm>
            <a:prstGeom prst="rect">
              <a:avLst/>
            </a:prstGeom>
          </p:spPr>
        </p:pic>
      </p:grpSp>
      <p:sp>
        <p:nvSpPr>
          <p:cNvPr id="14" name="Footer Placeholder 14">
            <a:extLst>
              <a:ext uri="{FF2B5EF4-FFF2-40B4-BE49-F238E27FC236}">
                <a16:creationId xmlns:a16="http://schemas.microsoft.com/office/drawing/2014/main" id="{15B4E5BA-437F-44EE-A328-85EF5F64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7661" y="6168205"/>
            <a:ext cx="6638540" cy="365125"/>
          </a:xfrm>
        </p:spPr>
        <p:txBody>
          <a:bodyPr/>
          <a:lstStyle/>
          <a:p>
            <a:pPr>
              <a:defRPr/>
            </a:pPr>
            <a:r>
              <a:rPr lang="en-GB" sz="1400" b="1" dirty="0"/>
              <a:t>LIFE VISIONS </a:t>
            </a:r>
          </a:p>
        </p:txBody>
      </p:sp>
    </p:spTree>
    <p:extLst>
      <p:ext uri="{BB962C8B-B14F-4D97-AF65-F5344CB8AC3E}">
        <p14:creationId xmlns:p14="http://schemas.microsoft.com/office/powerpoint/2010/main" val="595116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C20C-21DE-121F-061C-0864A8F8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0257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 results - 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Demo Houses</a:t>
            </a:r>
            <a:endParaRPr lang="en-US" sz="2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2765E3-F17A-07F4-B4A6-2B6E6591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8EEE-81E1-4E56-8EF9-C3F9D663CAC9}" type="slidenum">
              <a:rPr lang="el-GR" smtClean="0"/>
              <a:pPr/>
              <a:t>10</a:t>
            </a:fld>
            <a:endParaRPr lang="el-GR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F00A7AB-3A5A-07EE-653B-129B8A4BE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062053"/>
              </p:ext>
            </p:extLst>
          </p:nvPr>
        </p:nvGraphicFramePr>
        <p:xfrm>
          <a:off x="739140" y="1700808"/>
          <a:ext cx="58140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524BE8-5B9E-C52A-AC1B-AEB7DB702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507182"/>
              </p:ext>
            </p:extLst>
          </p:nvPr>
        </p:nvGraphicFramePr>
        <p:xfrm>
          <a:off x="1297272" y="4792180"/>
          <a:ext cx="5509593" cy="1276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989">
                  <a:extLst>
                    <a:ext uri="{9D8B030D-6E8A-4147-A177-3AD203B41FA5}">
                      <a16:colId xmlns:a16="http://schemas.microsoft.com/office/drawing/2014/main" val="617503577"/>
                    </a:ext>
                  </a:extLst>
                </a:gridCol>
                <a:gridCol w="1401205">
                  <a:extLst>
                    <a:ext uri="{9D8B030D-6E8A-4147-A177-3AD203B41FA5}">
                      <a16:colId xmlns:a16="http://schemas.microsoft.com/office/drawing/2014/main" val="393994955"/>
                    </a:ext>
                  </a:extLst>
                </a:gridCol>
                <a:gridCol w="2054194">
                  <a:extLst>
                    <a:ext uri="{9D8B030D-6E8A-4147-A177-3AD203B41FA5}">
                      <a16:colId xmlns:a16="http://schemas.microsoft.com/office/drawing/2014/main" val="1889213164"/>
                    </a:ext>
                  </a:extLst>
                </a:gridCol>
                <a:gridCol w="1401205">
                  <a:extLst>
                    <a:ext uri="{9D8B030D-6E8A-4147-A177-3AD203B41FA5}">
                      <a16:colId xmlns:a16="http://schemas.microsoft.com/office/drawing/2014/main" val="1110881710"/>
                    </a:ext>
                  </a:extLst>
                </a:gridCol>
              </a:tblGrid>
              <a:tr h="40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Cooling Loads (kWh)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Final Energy Conspumption (kWh)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CO2 Emissions (Kg)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91876334"/>
                  </a:ext>
                </a:extLst>
              </a:tr>
              <a:tr h="217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130,71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37,35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7001899"/>
                  </a:ext>
                </a:extLst>
              </a:tr>
              <a:tr h="217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287,01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73,22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3450278"/>
                  </a:ext>
                </a:extLst>
              </a:tr>
              <a:tr h="217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155,5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44,42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35,98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5353220"/>
                  </a:ext>
                </a:extLst>
              </a:tr>
              <a:tr h="217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173,86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49,67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44,2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526835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FC75516-E6A0-2264-D91E-5C471A9DA249}"/>
              </a:ext>
            </a:extLst>
          </p:cNvPr>
          <p:cNvSpPr txBox="1">
            <a:spLocks/>
          </p:cNvSpPr>
          <p:nvPr/>
        </p:nvSpPr>
        <p:spPr>
          <a:xfrm>
            <a:off x="6444208" y="1700807"/>
            <a:ext cx="2664295" cy="3173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/>
              <a:t>The issue is to find the scenario that can achieve the same emissions reduction as with photocatalysis with the least energy consumption in regards to ventilation.</a:t>
            </a:r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91621880-D399-CE9E-234F-6A7A4BC7605B}"/>
              </a:ext>
            </a:extLst>
          </p:cNvPr>
          <p:cNvGrpSpPr>
            <a:grpSpLocks/>
          </p:cNvGrpSpPr>
          <p:nvPr/>
        </p:nvGrpSpPr>
        <p:grpSpPr bwMode="auto">
          <a:xfrm>
            <a:off x="72009" y="116632"/>
            <a:ext cx="9036495" cy="623887"/>
            <a:chOff x="179512" y="109864"/>
            <a:chExt cx="9132714" cy="623974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1D094C8-D327-925E-E6D2-A6661640C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9864"/>
              <a:ext cx="864096" cy="623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C4F4F5D6-D1BA-7C17-9863-39D636626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772" y="123616"/>
              <a:ext cx="3384376" cy="41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kumimoji="0" lang="pt-PT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has received funding from the LIFE Programme of the European Union under GA number LIFE19 ENV/GR/000100</a:t>
              </a:r>
              <a:endParaRPr kumimoji="0" lang="en-GB" alt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B89D82C9-5385-964C-9039-545B97871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86" y="241528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LIFE</a:t>
              </a: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VISIONS</a:t>
              </a:r>
              <a:endParaRPr kumimoji="0" lang="en-GB" alt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Footer Placeholder 14">
            <a:extLst>
              <a:ext uri="{FF2B5EF4-FFF2-40B4-BE49-F238E27FC236}">
                <a16:creationId xmlns:a16="http://schemas.microsoft.com/office/drawing/2014/main" id="{058BCB08-B58E-5317-A41E-2A6A4677A4FE}"/>
              </a:ext>
            </a:extLst>
          </p:cNvPr>
          <p:cNvSpPr txBox="1">
            <a:spLocks/>
          </p:cNvSpPr>
          <p:nvPr/>
        </p:nvSpPr>
        <p:spPr>
          <a:xfrm>
            <a:off x="1547664" y="6356349"/>
            <a:ext cx="663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/>
              <a:t>LIFE VISIONS  </a:t>
            </a:r>
          </a:p>
        </p:txBody>
      </p:sp>
    </p:spTree>
    <p:extLst>
      <p:ext uri="{BB962C8B-B14F-4D97-AF65-F5344CB8AC3E}">
        <p14:creationId xmlns:p14="http://schemas.microsoft.com/office/powerpoint/2010/main" val="375433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D47F4-B081-4224-B4B6-67B2BDDA0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16688" y="623729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25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6006639-4525-4033-905C-23C086EDF3BE}"/>
              </a:ext>
            </a:extLst>
          </p:cNvPr>
          <p:cNvSpPr txBox="1">
            <a:spLocks/>
          </p:cNvSpPr>
          <p:nvPr/>
        </p:nvSpPr>
        <p:spPr bwMode="auto">
          <a:xfrm>
            <a:off x="1025389" y="584980"/>
            <a:ext cx="8003232" cy="378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62626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24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 – Naval Academy </a:t>
            </a:r>
            <a:endParaRPr lang="el-GR" altLang="el-GR" sz="2200" dirty="0"/>
          </a:p>
          <a:p>
            <a:pPr algn="l"/>
            <a:endParaRPr lang="el-GR" altLang="el-GR" sz="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el-GR" sz="22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el-GR" sz="2200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392357A-BE74-49C0-A6FB-6EDF7A5E96D9}"/>
              </a:ext>
            </a:extLst>
          </p:cNvPr>
          <p:cNvGrpSpPr>
            <a:grpSpLocks/>
          </p:cNvGrpSpPr>
          <p:nvPr/>
        </p:nvGrpSpPr>
        <p:grpSpPr bwMode="auto">
          <a:xfrm>
            <a:off x="72009" y="116632"/>
            <a:ext cx="9036495" cy="623887"/>
            <a:chOff x="179512" y="109864"/>
            <a:chExt cx="9132714" cy="62397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A1BA28D-99E9-48D0-AD9D-B05677D3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9864"/>
              <a:ext cx="864096" cy="623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DA527C1C-C0A8-47DC-A1D2-82D22329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772" y="123616"/>
              <a:ext cx="3384376" cy="41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l-GR" sz="9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lang="pt-PT" altLang="el-GR" sz="9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project has received funding from the LIFE Programme of the European Union under GA number LIFE19 ENV/GR/000100</a:t>
              </a:r>
              <a:endParaRPr lang="en-GB" altLang="el-GR" sz="9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1127B8-118A-4FCB-82AF-E851E82E8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86" y="241528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/>
              <a:r>
                <a:rPr lang="en-US" altLang="el-GR" sz="20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LIFE</a:t>
              </a:r>
              <a:r>
                <a:rPr lang="en-US" altLang="el-GR" sz="2000" b="1" dirty="0">
                  <a:solidFill>
                    <a:srgbClr val="00B05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VISIONS</a:t>
              </a:r>
              <a:endParaRPr lang="en-GB" altLang="el-GR" sz="20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191A681-44FC-78CF-74C5-B54A31B7F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568" y="3796294"/>
            <a:ext cx="5096320" cy="187789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505FA6A0-E6A6-081B-1960-441691700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05" y="1060076"/>
            <a:ext cx="3614733" cy="254100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43513D3-7A80-DD36-017A-5A603DF45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47" y="2692105"/>
            <a:ext cx="3614733" cy="26040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EA4BA12-7A03-DEFB-53C2-E59AC1D68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9" y="4431727"/>
            <a:ext cx="3297601" cy="2412998"/>
          </a:xfrm>
          <a:prstGeom prst="rect">
            <a:avLst/>
          </a:prstGeom>
        </p:spPr>
      </p:pic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DE634416-D5F9-C547-3740-E78E4BDD3AE2}"/>
              </a:ext>
            </a:extLst>
          </p:cNvPr>
          <p:cNvSpPr txBox="1">
            <a:spLocks/>
          </p:cNvSpPr>
          <p:nvPr/>
        </p:nvSpPr>
        <p:spPr>
          <a:xfrm>
            <a:off x="1331640" y="6309320"/>
            <a:ext cx="663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/>
              <a:t>LIFE VISIONS  </a:t>
            </a:r>
          </a:p>
        </p:txBody>
      </p:sp>
    </p:spTree>
    <p:extLst>
      <p:ext uri="{BB962C8B-B14F-4D97-AF65-F5344CB8AC3E}">
        <p14:creationId xmlns:p14="http://schemas.microsoft.com/office/powerpoint/2010/main" val="744127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D47F4-B081-4224-B4B6-67B2BDDA0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16688" y="623729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26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6006639-4525-4033-905C-23C086EDF3BE}"/>
              </a:ext>
            </a:extLst>
          </p:cNvPr>
          <p:cNvSpPr txBox="1">
            <a:spLocks/>
          </p:cNvSpPr>
          <p:nvPr/>
        </p:nvSpPr>
        <p:spPr bwMode="auto">
          <a:xfrm>
            <a:off x="1515556" y="5877272"/>
            <a:ext cx="8003232" cy="378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62626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altLang="el-GR" sz="2200" dirty="0"/>
              <a:t>Naval academy-VRF (Variable Refrigerant Flow) system simulation</a:t>
            </a:r>
            <a:endParaRPr lang="el-GR" altLang="el-GR" sz="2200" dirty="0"/>
          </a:p>
          <a:p>
            <a:pPr algn="l"/>
            <a:endParaRPr lang="el-GR" altLang="el-GR" sz="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el-GR" sz="22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el-GR" sz="2200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392357A-BE74-49C0-A6FB-6EDF7A5E96D9}"/>
              </a:ext>
            </a:extLst>
          </p:cNvPr>
          <p:cNvGrpSpPr>
            <a:grpSpLocks/>
          </p:cNvGrpSpPr>
          <p:nvPr/>
        </p:nvGrpSpPr>
        <p:grpSpPr bwMode="auto">
          <a:xfrm>
            <a:off x="72009" y="116632"/>
            <a:ext cx="9036495" cy="623887"/>
            <a:chOff x="179512" y="109864"/>
            <a:chExt cx="9132714" cy="62397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A1BA28D-99E9-48D0-AD9D-B05677D3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9864"/>
              <a:ext cx="864096" cy="623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DA527C1C-C0A8-47DC-A1D2-82D22329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772" y="123616"/>
              <a:ext cx="3384376" cy="41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l-GR" sz="9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lang="pt-PT" altLang="el-GR" sz="9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project has received funding from the LIFE Programme of the European Union under GA number LIFE19 ENV/GR/000100</a:t>
              </a:r>
              <a:endParaRPr lang="en-GB" altLang="el-GR" sz="9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1127B8-118A-4FCB-82AF-E851E82E8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86" y="241528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/>
              <a:r>
                <a:rPr lang="en-US" altLang="el-GR" sz="20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LIFE</a:t>
              </a:r>
              <a:r>
                <a:rPr lang="en-US" altLang="el-GR" sz="2000" b="1" dirty="0">
                  <a:solidFill>
                    <a:srgbClr val="00B05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VISIONS</a:t>
              </a:r>
              <a:endParaRPr lang="en-GB" altLang="el-GR" sz="20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612C61B-2536-30B2-6986-FC94864B5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56" y="1122494"/>
            <a:ext cx="6392214" cy="4889075"/>
          </a:xfrm>
          <a:prstGeom prst="rect">
            <a:avLst/>
          </a:prstGeom>
        </p:spPr>
      </p:pic>
      <p:sp>
        <p:nvSpPr>
          <p:cNvPr id="13" name="Footer Placeholder 14">
            <a:extLst>
              <a:ext uri="{FF2B5EF4-FFF2-40B4-BE49-F238E27FC236}">
                <a16:creationId xmlns:a16="http://schemas.microsoft.com/office/drawing/2014/main" id="{0B6F7887-4AC8-E5AE-40EF-0FB266872A3C}"/>
              </a:ext>
            </a:extLst>
          </p:cNvPr>
          <p:cNvSpPr txBox="1">
            <a:spLocks/>
          </p:cNvSpPr>
          <p:nvPr/>
        </p:nvSpPr>
        <p:spPr>
          <a:xfrm>
            <a:off x="1331640" y="6309320"/>
            <a:ext cx="663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/>
              <a:t>LIFE VISIONS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FB0C8-499A-4DCD-5AFF-414BE4580EAA}"/>
              </a:ext>
            </a:extLst>
          </p:cNvPr>
          <p:cNvSpPr txBox="1"/>
          <p:nvPr/>
        </p:nvSpPr>
        <p:spPr>
          <a:xfrm>
            <a:off x="1892519" y="846431"/>
            <a:ext cx="4758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 – Naval Academy 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49102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D47F4-B081-4224-B4B6-67B2BDDA0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16688" y="623729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28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392357A-BE74-49C0-A6FB-6EDF7A5E96D9}"/>
              </a:ext>
            </a:extLst>
          </p:cNvPr>
          <p:cNvGrpSpPr>
            <a:grpSpLocks/>
          </p:cNvGrpSpPr>
          <p:nvPr/>
        </p:nvGrpSpPr>
        <p:grpSpPr bwMode="auto">
          <a:xfrm>
            <a:off x="72009" y="116632"/>
            <a:ext cx="9036495" cy="623887"/>
            <a:chOff x="179512" y="109864"/>
            <a:chExt cx="9132714" cy="62397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A1BA28D-99E9-48D0-AD9D-B05677D3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9864"/>
              <a:ext cx="864096" cy="623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DA527C1C-C0A8-47DC-A1D2-82D22329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772" y="123616"/>
              <a:ext cx="3384376" cy="41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l-GR" sz="9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lang="pt-PT" altLang="el-GR" sz="9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project has received funding from the LIFE Programme of the European Union under GA number LIFE19 ENV/GR/000100</a:t>
              </a:r>
              <a:endParaRPr lang="en-GB" altLang="el-GR" sz="9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1127B8-118A-4FCB-82AF-E851E82E8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86" y="241528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/>
              <a:r>
                <a:rPr lang="en-US" altLang="el-GR" sz="20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LIFE</a:t>
              </a:r>
              <a:r>
                <a:rPr lang="en-US" altLang="el-GR" sz="2000" b="1" dirty="0">
                  <a:solidFill>
                    <a:srgbClr val="00B05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VISIONS</a:t>
              </a:r>
              <a:endParaRPr lang="en-GB" altLang="el-GR" sz="20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0D9ED5D-1DF5-12C9-7178-FFA019127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78"/>
          <a:stretch/>
        </p:blipFill>
        <p:spPr>
          <a:xfrm>
            <a:off x="-41769" y="491082"/>
            <a:ext cx="3717893" cy="272820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F568379-68E1-709F-CEBF-6F6B78281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329"/>
          <a:stretch/>
        </p:blipFill>
        <p:spPr>
          <a:xfrm>
            <a:off x="199844" y="2977661"/>
            <a:ext cx="3452822" cy="248367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5F053CE-F81C-2CC7-8D85-AFBE82AE9A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815"/>
          <a:stretch/>
        </p:blipFill>
        <p:spPr>
          <a:xfrm>
            <a:off x="4932040" y="4230330"/>
            <a:ext cx="3500084" cy="2627670"/>
          </a:xfrm>
          <a:prstGeom prst="rect">
            <a:avLst/>
          </a:prstGeom>
        </p:spPr>
      </p:pic>
      <p:sp>
        <p:nvSpPr>
          <p:cNvPr id="14" name="Footer Placeholder 14">
            <a:extLst>
              <a:ext uri="{FF2B5EF4-FFF2-40B4-BE49-F238E27FC236}">
                <a16:creationId xmlns:a16="http://schemas.microsoft.com/office/drawing/2014/main" id="{117708ED-A756-CB30-EE07-BC4A49F73F69}"/>
              </a:ext>
            </a:extLst>
          </p:cNvPr>
          <p:cNvSpPr txBox="1">
            <a:spLocks/>
          </p:cNvSpPr>
          <p:nvPr/>
        </p:nvSpPr>
        <p:spPr>
          <a:xfrm>
            <a:off x="1331640" y="6309320"/>
            <a:ext cx="663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/>
              <a:t>LIFE VISIONS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71778" y="693818"/>
            <a:ext cx="4726360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44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SC1 (without photocatalysis)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energy consumption reaches 544103.64 kWh and 236.76 kWh/m</a:t>
            </a: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conditioned building area. Increased ventilation rate.</a:t>
            </a:r>
            <a:endParaRPr lang="el-GR" sz="1600" i="1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44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SC2 (with photocatalysis) and people density reduced by 20%. </a:t>
            </a:r>
          </a:p>
          <a:p>
            <a:pPr algn="just">
              <a:spcBef>
                <a:spcPts val="144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 people density – reduction to ventilation rate. Energy consumption reaches 488796.48 kWh and 212.69 kWh/m</a:t>
            </a:r>
            <a:r>
              <a:rPr lang="en-US" sz="16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conditioned building area. </a:t>
            </a:r>
            <a:endParaRPr lang="el-GR" sz="1600" i="1" dirty="0">
              <a:solidFill>
                <a:srgbClr val="000000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44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SC3 (with photocatalysis reduce more the people density). </a:t>
            </a:r>
          </a:p>
          <a:p>
            <a:pPr algn="just">
              <a:spcBef>
                <a:spcPts val="144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consumption reaches 447965.8 kWh and 194.93 kWh/m</a:t>
            </a:r>
            <a:r>
              <a:rPr lang="en-US" sz="16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conditioned building area.</a:t>
            </a:r>
            <a:endParaRPr lang="el-GR" sz="1600" i="1" dirty="0">
              <a:solidFill>
                <a:srgbClr val="00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AF0C5-129C-7229-F6C1-CB02436B0302}"/>
              </a:ext>
            </a:extLst>
          </p:cNvPr>
          <p:cNvSpPr txBox="1"/>
          <p:nvPr/>
        </p:nvSpPr>
        <p:spPr>
          <a:xfrm>
            <a:off x="3981301" y="367043"/>
            <a:ext cx="4640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B.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</a:t>
            </a:r>
            <a:r>
              <a:rPr lang="en-US" b="1" dirty="0">
                <a:solidFill>
                  <a:srgbClr val="0070C0"/>
                </a:solidFill>
                <a:latin typeface="Calibri"/>
              </a:rPr>
              <a:t> Results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Naval Academy </a:t>
            </a:r>
            <a:endParaRPr lang="el-GR" altLang="el-GR" sz="1800" dirty="0"/>
          </a:p>
        </p:txBody>
      </p:sp>
    </p:spTree>
    <p:extLst>
      <p:ext uri="{BB962C8B-B14F-4D97-AF65-F5344CB8AC3E}">
        <p14:creationId xmlns:p14="http://schemas.microsoft.com/office/powerpoint/2010/main" val="79946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D47F4-B081-4224-B4B6-67B2BDDA0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16688" y="623729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29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6006639-4525-4033-905C-23C086EDF3BE}"/>
              </a:ext>
            </a:extLst>
          </p:cNvPr>
          <p:cNvSpPr txBox="1">
            <a:spLocks/>
          </p:cNvSpPr>
          <p:nvPr/>
        </p:nvSpPr>
        <p:spPr bwMode="auto">
          <a:xfrm>
            <a:off x="-76293" y="1672134"/>
            <a:ext cx="8726581" cy="493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62626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9pPr>
          </a:lstStyle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l-GR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There is a correlation of ventilation rates and photocatalysis (ventilation is related to energy consumption). 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l-GR" sz="15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l-GR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The simulations determined </a:t>
            </a:r>
            <a:r>
              <a:rPr lang="en-US" altLang="el-GR" sz="1500" dirty="0"/>
              <a:t>significant</a:t>
            </a:r>
            <a:r>
              <a:rPr kumimoji="0" lang="en-US" altLang="el-GR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 energy consumption reduction compared to the conventional scenario (without photocatalysis) because of the ventilation rate reduction (given as a fact that we want specific ventilation rate to reduce pollutants concentration).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l-GR" sz="15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/>
              <a:t>The results in real scale application showed a correlation of ventilation rates and photocatalysis (ventilation is related to energy consumption). </a:t>
            </a:r>
            <a:r>
              <a:rPr lang="en-US" sz="1500" b="1" u="sng" dirty="0">
                <a:solidFill>
                  <a:schemeClr val="accent1">
                    <a:lumMod val="75000"/>
                  </a:schemeClr>
                </a:solidFill>
              </a:rPr>
              <a:t>The simulations determined about 11 – 22% energy reduction compared to the conventional scenario (without </a:t>
            </a:r>
            <a:r>
              <a:rPr lang="en-US" sz="1500" b="1" u="sng" dirty="0" err="1">
                <a:solidFill>
                  <a:schemeClr val="accent1">
                    <a:lumMod val="75000"/>
                  </a:schemeClr>
                </a:solidFill>
              </a:rPr>
              <a:t>photocatalysis</a:t>
            </a:r>
            <a:r>
              <a:rPr lang="en-US" sz="1500" b="1" u="sng" dirty="0">
                <a:solidFill>
                  <a:schemeClr val="accent1">
                    <a:lumMod val="75000"/>
                  </a:schemeClr>
                </a:solidFill>
              </a:rPr>
              <a:t>) because of the ventilation rate reduction. </a:t>
            </a:r>
            <a:r>
              <a:rPr lang="en-US" sz="1500" dirty="0"/>
              <a:t>The ventilation rate was determined by the occupancy in the photocatalytic scenarios. </a:t>
            </a:r>
          </a:p>
          <a:p>
            <a:pPr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500" i="1" dirty="0"/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l-GR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l-GR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l-GR" sz="2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l-GR" sz="2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392357A-BE74-49C0-A6FB-6EDF7A5E96D9}"/>
              </a:ext>
            </a:extLst>
          </p:cNvPr>
          <p:cNvGrpSpPr>
            <a:grpSpLocks/>
          </p:cNvGrpSpPr>
          <p:nvPr/>
        </p:nvGrpSpPr>
        <p:grpSpPr bwMode="auto">
          <a:xfrm>
            <a:off x="72009" y="116632"/>
            <a:ext cx="9036495" cy="623887"/>
            <a:chOff x="179512" y="109864"/>
            <a:chExt cx="9132714" cy="62397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A1BA28D-99E9-48D0-AD9D-B05677D3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9864"/>
              <a:ext cx="864096" cy="623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DA527C1C-C0A8-47DC-A1D2-82D22329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772" y="123616"/>
              <a:ext cx="3384376" cy="41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kumimoji="0" lang="pt-PT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has received funding from the LIFE Programme of the European Union under GA number LIFE19 ENV/GR/000100</a:t>
              </a:r>
              <a:endParaRPr kumimoji="0" lang="en-GB" alt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1127B8-118A-4FCB-82AF-E851E82E8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86" y="241528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LIFE</a:t>
              </a: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VISIONS</a:t>
              </a:r>
              <a:endParaRPr kumimoji="0" lang="en-GB" alt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3E1E805-5A92-0B21-0F09-90EAFD012C3C}"/>
              </a:ext>
            </a:extLst>
          </p:cNvPr>
          <p:cNvSpPr txBox="1"/>
          <p:nvPr/>
        </p:nvSpPr>
        <p:spPr>
          <a:xfrm>
            <a:off x="1017036" y="1041052"/>
            <a:ext cx="7267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Key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Discussion</a:t>
            </a:r>
          </a:p>
        </p:txBody>
      </p:sp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58290810-8D66-8B07-D1A2-839739C2E248}"/>
              </a:ext>
            </a:extLst>
          </p:cNvPr>
          <p:cNvSpPr txBox="1">
            <a:spLocks/>
          </p:cNvSpPr>
          <p:nvPr/>
        </p:nvSpPr>
        <p:spPr>
          <a:xfrm>
            <a:off x="1331640" y="6309320"/>
            <a:ext cx="663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/>
              <a:t>LIFE VISIONS  </a:t>
            </a:r>
          </a:p>
        </p:txBody>
      </p:sp>
    </p:spTree>
    <p:extLst>
      <p:ext uri="{BB962C8B-B14F-4D97-AF65-F5344CB8AC3E}">
        <p14:creationId xmlns:p14="http://schemas.microsoft.com/office/powerpoint/2010/main" val="275852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8EEE-81E1-4E56-8EF9-C3F9D663CAC9}" type="slidenum">
              <a:rPr lang="el-GR" smtClean="0"/>
              <a:pPr/>
              <a:t>15</a:t>
            </a:fld>
            <a:endParaRPr lang="el-GR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392357A-BE74-49C0-A6FB-6EDF7A5E96D9}"/>
              </a:ext>
            </a:extLst>
          </p:cNvPr>
          <p:cNvGrpSpPr>
            <a:grpSpLocks/>
          </p:cNvGrpSpPr>
          <p:nvPr/>
        </p:nvGrpSpPr>
        <p:grpSpPr bwMode="auto">
          <a:xfrm>
            <a:off x="72009" y="116632"/>
            <a:ext cx="9036495" cy="623887"/>
            <a:chOff x="179512" y="109864"/>
            <a:chExt cx="9132714" cy="62397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A1BA28D-99E9-48D0-AD9D-B05677D3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9864"/>
              <a:ext cx="864096" cy="623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DA527C1C-C0A8-47DC-A1D2-82D22329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772" y="123616"/>
              <a:ext cx="3384376" cy="41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l-GR" sz="9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lang="pt-PT" altLang="el-GR" sz="9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project has received funding from the LIFE Programme of the European Union under GA number LIFE19 ENV/GR/000100</a:t>
              </a:r>
              <a:endParaRPr lang="en-GB" altLang="el-GR" sz="9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751127B8-118A-4FCB-82AF-E851E82E8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86" y="241528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/>
              <a:r>
                <a:rPr lang="en-US" altLang="el-GR" sz="20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LIFE</a:t>
              </a:r>
              <a:r>
                <a:rPr lang="en-US" altLang="el-GR" sz="2000" b="1" dirty="0">
                  <a:solidFill>
                    <a:srgbClr val="00B05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VISIONS</a:t>
              </a:r>
              <a:endParaRPr lang="en-GB" altLang="el-GR" sz="20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542200" y="1188794"/>
            <a:ext cx="7860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/>
              <a:t>THANK YOU!</a:t>
            </a:r>
            <a:endParaRPr lang="el-GR" sz="4000" b="1" i="1" dirty="0"/>
          </a:p>
        </p:txBody>
      </p: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E7EABB08-86D6-102E-875E-9AE161A034DC}"/>
              </a:ext>
            </a:extLst>
          </p:cNvPr>
          <p:cNvSpPr txBox="1">
            <a:spLocks/>
          </p:cNvSpPr>
          <p:nvPr/>
        </p:nvSpPr>
        <p:spPr>
          <a:xfrm>
            <a:off x="1547664" y="6356350"/>
            <a:ext cx="663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/>
              <a:t>LIFE VISIONS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4912" y="2317210"/>
            <a:ext cx="3746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https://lifevisions.gr/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38" y="3004765"/>
            <a:ext cx="6854573" cy="281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7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8EEE-81E1-4E56-8EF9-C3F9D663CAC9}" type="slidenum">
              <a:rPr lang="el-GR" smtClean="0"/>
              <a:pPr/>
              <a:t>2</a:t>
            </a:fld>
            <a:endParaRPr lang="el-GR"/>
          </a:p>
        </p:txBody>
      </p:sp>
      <p:grpSp>
        <p:nvGrpSpPr>
          <p:cNvPr id="6" name="Group 5"/>
          <p:cNvGrpSpPr/>
          <p:nvPr/>
        </p:nvGrpSpPr>
        <p:grpSpPr>
          <a:xfrm>
            <a:off x="179388" y="25151"/>
            <a:ext cx="8867347" cy="816935"/>
            <a:chOff x="179388" y="25151"/>
            <a:chExt cx="8867347" cy="81693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187624" y="138836"/>
              <a:ext cx="3384183" cy="41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 b="1" dirty="0">
                  <a:solidFill>
                    <a:srgbClr val="1F497D"/>
                  </a:solidFill>
                  <a:ea typeface="Calibri" pitchFamily="34" charset="0"/>
                  <a:cs typeface="Times New Roman" pitchFamily="18" charset="0"/>
                </a:rPr>
                <a:t>The </a:t>
              </a:r>
              <a:r>
                <a:rPr lang="pt-PT" altLang="en-US" sz="900" b="1" dirty="0">
                  <a:solidFill>
                    <a:srgbClr val="1F497D"/>
                  </a:solidFill>
                  <a:ea typeface="Calibri" pitchFamily="34" charset="0"/>
                  <a:cs typeface="Times New Roman" pitchFamily="18" charset="0"/>
                </a:rPr>
                <a:t>project has received funding from the LIFE Programme of the European Union under GA number LIFE19 ENV/GR/000100</a:t>
              </a:r>
              <a:endParaRPr lang="en-GB" altLang="en-US" sz="900" dirty="0"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109538"/>
              <a:ext cx="864047" cy="62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0ECF0C-25A0-4152-B209-8820059C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5668" y="25151"/>
              <a:ext cx="2341067" cy="816935"/>
            </a:xfrm>
            <a:prstGeom prst="rect">
              <a:avLst/>
            </a:prstGeom>
          </p:spPr>
        </p:pic>
      </p:grp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EAAF160C-5F0C-4404-BDC6-D9302893E574}"/>
              </a:ext>
            </a:extLst>
          </p:cNvPr>
          <p:cNvSpPr txBox="1">
            <a:spLocks/>
          </p:cNvSpPr>
          <p:nvPr/>
        </p:nvSpPr>
        <p:spPr>
          <a:xfrm>
            <a:off x="1237661" y="6356350"/>
            <a:ext cx="663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/>
              <a:t>LIFE VISIONS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79CEF-07BC-4C4B-852C-EA7956CD8D26}"/>
              </a:ext>
            </a:extLst>
          </p:cNvPr>
          <p:cNvSpPr txBox="1"/>
          <p:nvPr/>
        </p:nvSpPr>
        <p:spPr>
          <a:xfrm>
            <a:off x="251520" y="1267919"/>
            <a:ext cx="102580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Strong linkage between energy and environmental policies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 EU should be climate neutral by 2050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Reaching this target will require action by all sectors of our economy, including</a:t>
            </a:r>
          </a:p>
          <a:p>
            <a:pPr marL="896938">
              <a:spcBef>
                <a:spcPts val="600"/>
              </a:spcBef>
            </a:pPr>
            <a:r>
              <a:rPr lang="en-US" sz="2000" dirty="0"/>
              <a:t>• investing in environmentally-friendly technologies</a:t>
            </a:r>
          </a:p>
          <a:p>
            <a:pPr marL="896938">
              <a:spcBef>
                <a:spcPts val="600"/>
              </a:spcBef>
            </a:pPr>
            <a:r>
              <a:rPr lang="en-US" sz="2000" dirty="0"/>
              <a:t>• supporting industry to innovate</a:t>
            </a:r>
          </a:p>
          <a:p>
            <a:pPr marL="896938">
              <a:spcBef>
                <a:spcPts val="600"/>
              </a:spcBef>
            </a:pPr>
            <a:r>
              <a:rPr lang="en-US" sz="2000" dirty="0"/>
              <a:t>• rolling out cleaner, cheaper and healthier forms of private </a:t>
            </a:r>
          </a:p>
          <a:p>
            <a:pPr marL="896938">
              <a:spcBef>
                <a:spcPts val="600"/>
              </a:spcBef>
            </a:pPr>
            <a:r>
              <a:rPr lang="en-US" sz="2000" dirty="0"/>
              <a:t>   and public transport</a:t>
            </a:r>
          </a:p>
          <a:p>
            <a:pPr marL="896938">
              <a:spcBef>
                <a:spcPts val="600"/>
              </a:spcBef>
            </a:pPr>
            <a:r>
              <a:rPr lang="en-US" sz="2000" dirty="0"/>
              <a:t>• </a:t>
            </a:r>
            <a:r>
              <a:rPr lang="en-US" sz="2000" dirty="0" err="1"/>
              <a:t>decarbonising</a:t>
            </a:r>
            <a:r>
              <a:rPr lang="en-US" sz="2000" dirty="0"/>
              <a:t> the energy sector</a:t>
            </a:r>
          </a:p>
          <a:p>
            <a:pPr marL="896938">
              <a:spcBef>
                <a:spcPts val="600"/>
              </a:spcBef>
            </a:pPr>
            <a:r>
              <a:rPr lang="en-US" sz="2000" dirty="0"/>
              <a:t>• ensuring buildings are more energy efficient</a:t>
            </a:r>
          </a:p>
          <a:p>
            <a:pPr marL="896938">
              <a:spcBef>
                <a:spcPts val="600"/>
              </a:spcBef>
            </a:pPr>
            <a:r>
              <a:rPr lang="en-US" sz="2000" dirty="0"/>
              <a:t>• working with international partners to improve global </a:t>
            </a:r>
          </a:p>
          <a:p>
            <a:pPr marL="896938">
              <a:spcBef>
                <a:spcPts val="600"/>
              </a:spcBef>
            </a:pPr>
            <a:r>
              <a:rPr lang="en-US" sz="2000" dirty="0"/>
              <a:t>    environmental standards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atin typeface="Century Schoolbook" panose="020406040505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DF7EC-AA2F-40EE-B7F3-87D4C378B487}"/>
              </a:ext>
            </a:extLst>
          </p:cNvPr>
          <p:cNvSpPr txBox="1"/>
          <p:nvPr/>
        </p:nvSpPr>
        <p:spPr>
          <a:xfrm>
            <a:off x="1187624" y="539152"/>
            <a:ext cx="5767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The European Green Deal</a:t>
            </a:r>
            <a:endParaRPr lang="el-G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1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9123" y="6415144"/>
            <a:ext cx="2133600" cy="365125"/>
          </a:xfrm>
        </p:spPr>
        <p:txBody>
          <a:bodyPr/>
          <a:lstStyle/>
          <a:p>
            <a:fld id="{D6808EEE-81E1-4E56-8EF9-C3F9D663CAC9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8871" y="733425"/>
            <a:ext cx="633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Key pillars in EU Energy Policy for Buildings</a:t>
            </a:r>
          </a:p>
          <a:p>
            <a:pPr algn="just"/>
            <a:endParaRPr lang="en-US" sz="2200" dirty="0"/>
          </a:p>
          <a:p>
            <a:pPr marL="542925" algn="just">
              <a:buFont typeface="Arial" panose="020B0604020202020204" pitchFamily="34" charset="0"/>
              <a:buChar char="•"/>
            </a:pPr>
            <a:r>
              <a:rPr lang="en-US" sz="2200" dirty="0"/>
              <a:t>	Energy Efficiency</a:t>
            </a:r>
          </a:p>
          <a:p>
            <a:pPr marL="542925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542925" algn="just">
              <a:buFont typeface="Arial" panose="020B0604020202020204" pitchFamily="34" charset="0"/>
              <a:buChar char="•"/>
            </a:pPr>
            <a:r>
              <a:rPr lang="en-US" sz="2200" dirty="0"/>
              <a:t> 	Renewable Energy </a:t>
            </a:r>
          </a:p>
          <a:p>
            <a:pPr marL="542925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542925" algn="just">
              <a:buFont typeface="Arial" panose="020B0604020202020204" pitchFamily="34" charset="0"/>
              <a:buChar char="•"/>
            </a:pPr>
            <a:r>
              <a:rPr lang="en-US" sz="2200" dirty="0"/>
              <a:t> 	Energy Performance</a:t>
            </a:r>
          </a:p>
          <a:p>
            <a:pPr marL="542925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542925" algn="just">
              <a:buFont typeface="Arial" panose="020B0604020202020204" pitchFamily="34" charset="0"/>
              <a:buChar char="•"/>
            </a:pPr>
            <a:r>
              <a:rPr lang="en-US" sz="2200" dirty="0"/>
              <a:t>     </a:t>
            </a:r>
            <a:r>
              <a:rPr lang="en-US" sz="2200" dirty="0" err="1"/>
              <a:t>Decarbonisation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000" t="13037" r="21751" b="5036"/>
          <a:stretch/>
        </p:blipFill>
        <p:spPr>
          <a:xfrm>
            <a:off x="3755367" y="1124744"/>
            <a:ext cx="5065105" cy="5396923"/>
          </a:xfrm>
          <a:prstGeom prst="rect">
            <a:avLst/>
          </a:prstGeom>
        </p:spPr>
      </p:pic>
      <p:sp>
        <p:nvSpPr>
          <p:cNvPr id="5" name="Ορθογώνιο 12">
            <a:extLst>
              <a:ext uri="{FF2B5EF4-FFF2-40B4-BE49-F238E27FC236}">
                <a16:creationId xmlns:a16="http://schemas.microsoft.com/office/drawing/2014/main" id="{1F7DE226-5A23-48E9-9625-07B4A7574D99}"/>
              </a:ext>
            </a:extLst>
          </p:cNvPr>
          <p:cNvSpPr/>
          <p:nvPr/>
        </p:nvSpPr>
        <p:spPr>
          <a:xfrm>
            <a:off x="3755367" y="1772816"/>
            <a:ext cx="5240766" cy="1582723"/>
          </a:xfrm>
          <a:prstGeom prst="rect">
            <a:avLst/>
          </a:prstGeom>
          <a:ln>
            <a:solidFill>
              <a:schemeClr val="accent2">
                <a:alpha val="9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l-GR" sz="2000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388" y="25151"/>
            <a:ext cx="8867347" cy="816935"/>
            <a:chOff x="179388" y="25151"/>
            <a:chExt cx="8867347" cy="81693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039599" y="123288"/>
              <a:ext cx="3384183" cy="41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900" b="1" dirty="0">
                  <a:solidFill>
                    <a:srgbClr val="1F497D"/>
                  </a:solidFill>
                  <a:ea typeface="Calibri" pitchFamily="34" charset="0"/>
                  <a:cs typeface="Times New Roman" pitchFamily="18" charset="0"/>
                </a:rPr>
                <a:t>The </a:t>
              </a:r>
              <a:r>
                <a:rPr lang="pt-PT" altLang="en-US" sz="900" b="1" dirty="0">
                  <a:solidFill>
                    <a:srgbClr val="1F497D"/>
                  </a:solidFill>
                  <a:ea typeface="Calibri" pitchFamily="34" charset="0"/>
                  <a:cs typeface="Times New Roman" pitchFamily="18" charset="0"/>
                </a:rPr>
                <a:t>project has received funding from the LIFE Programme of the European Union under GA number LIFE19 ENV/GR/000100</a:t>
              </a:r>
              <a:endParaRPr lang="en-GB" altLang="en-US" sz="900" dirty="0"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388" y="109538"/>
              <a:ext cx="864047" cy="62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0ECF0C-25A0-4152-B209-8820059C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5668" y="25151"/>
              <a:ext cx="2341067" cy="816935"/>
            </a:xfrm>
            <a:prstGeom prst="rect">
              <a:avLst/>
            </a:prstGeom>
          </p:spPr>
        </p:pic>
      </p:grpSp>
      <p:sp>
        <p:nvSpPr>
          <p:cNvPr id="12" name="Footer Placeholder 14">
            <a:extLst>
              <a:ext uri="{FF2B5EF4-FFF2-40B4-BE49-F238E27FC236}">
                <a16:creationId xmlns:a16="http://schemas.microsoft.com/office/drawing/2014/main" id="{15B4E5BA-437F-44EE-A328-85EF5F64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73371" y="6415145"/>
            <a:ext cx="6638540" cy="365125"/>
          </a:xfrm>
        </p:spPr>
        <p:txBody>
          <a:bodyPr/>
          <a:lstStyle/>
          <a:p>
            <a:pPr>
              <a:defRPr/>
            </a:pPr>
            <a:r>
              <a:rPr lang="en-GB" sz="1400" b="1" dirty="0"/>
              <a:t>LIFE VISIONS  </a:t>
            </a:r>
          </a:p>
        </p:txBody>
      </p:sp>
    </p:spTree>
    <p:extLst>
      <p:ext uri="{BB962C8B-B14F-4D97-AF65-F5344CB8AC3E}">
        <p14:creationId xmlns:p14="http://schemas.microsoft.com/office/powerpoint/2010/main" val="134611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+mn-lt"/>
              </a:rPr>
              <a:t>Methodology in brief</a:t>
            </a:r>
            <a:endParaRPr lang="el-GR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08EEE-81E1-4E56-8EF9-C3F9D663CA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6392357A-BE74-49C0-A6FB-6EDF7A5E96D9}"/>
              </a:ext>
            </a:extLst>
          </p:cNvPr>
          <p:cNvGrpSpPr>
            <a:grpSpLocks/>
          </p:cNvGrpSpPr>
          <p:nvPr/>
        </p:nvGrpSpPr>
        <p:grpSpPr bwMode="auto">
          <a:xfrm>
            <a:off x="72009" y="116632"/>
            <a:ext cx="9036495" cy="623887"/>
            <a:chOff x="179512" y="109864"/>
            <a:chExt cx="9132714" cy="62397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A1BA28D-99E9-48D0-AD9D-B05677D3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9864"/>
              <a:ext cx="864096" cy="623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DA527C1C-C0A8-47DC-A1D2-82D22329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772" y="123616"/>
              <a:ext cx="3384376" cy="41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kumimoji="0" lang="pt-PT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has received funding from the LIFE Programme of the European Union under GA number LIFE19 ENV/GR/000100</a:t>
              </a:r>
              <a:endParaRPr kumimoji="0" lang="en-GB" alt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751127B8-118A-4FCB-82AF-E851E82E8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86" y="241528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LIFE</a:t>
              </a: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VISIONS</a:t>
              </a:r>
              <a:endParaRPr kumimoji="0" lang="en-GB" alt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3">
            <a:extLst>
              <a:ext uri="{FF2B5EF4-FFF2-40B4-BE49-F238E27FC236}">
                <a16:creationId xmlns:a16="http://schemas.microsoft.com/office/drawing/2014/main" id="{4CB4EEF0-AEB2-7860-4BBE-81E71B5E8701}"/>
              </a:ext>
            </a:extLst>
          </p:cNvPr>
          <p:cNvSpPr/>
          <p:nvPr/>
        </p:nvSpPr>
        <p:spPr>
          <a:xfrm>
            <a:off x="107505" y="1320992"/>
            <a:ext cx="90364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Measurements – Simulations in Demo Houses and in real scale application in Naval Academy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70C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latin typeface="Calibri"/>
              </a:rPr>
              <a:t>Simulations </a:t>
            </a:r>
            <a:r>
              <a:rPr lang="en-US" dirty="0">
                <a:latin typeface="Calibri"/>
              </a:rPr>
              <a:t>with </a:t>
            </a:r>
            <a:r>
              <a:rPr lang="en-US" dirty="0" err="1">
                <a:latin typeface="Calibri"/>
              </a:rPr>
              <a:t>DesignBuilder</a:t>
            </a:r>
            <a:r>
              <a:rPr lang="en-US" dirty="0">
                <a:latin typeface="Calibri"/>
              </a:rPr>
              <a:t> and </a:t>
            </a:r>
            <a:r>
              <a:rPr lang="en-US" dirty="0" err="1">
                <a:latin typeface="Calibri"/>
              </a:rPr>
              <a:t>Contam</a:t>
            </a:r>
            <a:r>
              <a:rPr lang="en-US" dirty="0">
                <a:latin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70C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BB3063DC-9F6E-453E-0794-F2711875E2AA}"/>
              </a:ext>
            </a:extLst>
          </p:cNvPr>
          <p:cNvSpPr txBox="1">
            <a:spLocks/>
          </p:cNvSpPr>
          <p:nvPr/>
        </p:nvSpPr>
        <p:spPr>
          <a:xfrm>
            <a:off x="1237661" y="6356350"/>
            <a:ext cx="663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/>
              <a:t>LIFE VISIONS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4FDD22B-EF4B-4A81-B6D5-6190ED134693}"/>
              </a:ext>
            </a:extLst>
          </p:cNvPr>
          <p:cNvSpPr txBox="1">
            <a:spLocks/>
          </p:cNvSpPr>
          <p:nvPr/>
        </p:nvSpPr>
        <p:spPr bwMode="auto">
          <a:xfrm>
            <a:off x="702906" y="2181609"/>
            <a:ext cx="3789318" cy="146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62626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9pPr>
          </a:lstStyle>
          <a:p>
            <a:pPr marL="457189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l-GR" sz="1800" b="1" dirty="0"/>
          </a:p>
          <a:p>
            <a:pPr marL="742939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Energy consumption</a:t>
            </a: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0080" marR="0" lvl="1" indent="-34289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</a:t>
            </a:r>
            <a:r>
              <a:rPr kumimoji="0" lang="el-GR" altLang="el-GR" sz="1800" b="0" i="0" u="none" strike="noStrike" kern="1200" cap="none" spc="0" normalizeH="0" baseline="-25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emissions</a:t>
            </a:r>
          </a:p>
          <a:p>
            <a:pPr marL="800080" marR="0" lvl="1" indent="-34289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Thermal comfort</a:t>
            </a:r>
          </a:p>
          <a:p>
            <a:pPr marL="800080" marR="0" lvl="1" indent="-34289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60804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dirty="0">
                <a:solidFill>
                  <a:srgbClr val="262626"/>
                </a:solidFill>
                <a:latin typeface="Calibri" panose="020F0502020204030204" pitchFamily="34" charset="0"/>
              </a:rPr>
              <a:t>The target was to identify the correlation of ventilation rates and </a:t>
            </a:r>
            <a:r>
              <a:rPr lang="en-US" altLang="el-GR" dirty="0" err="1">
                <a:solidFill>
                  <a:srgbClr val="262626"/>
                </a:solidFill>
                <a:latin typeface="Calibri" panose="020F0502020204030204" pitchFamily="34" charset="0"/>
              </a:rPr>
              <a:t>photocatalysis</a:t>
            </a:r>
            <a:r>
              <a:rPr lang="en-US" altLang="el-GR" dirty="0">
                <a:solidFill>
                  <a:srgbClr val="262626"/>
                </a:solidFill>
                <a:latin typeface="Calibri" panose="020F0502020204030204" pitchFamily="34" charset="0"/>
              </a:rPr>
              <a:t> (ventilation is related to energy consumption).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l-GR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dirty="0">
                <a:solidFill>
                  <a:srgbClr val="262626"/>
                </a:solidFill>
                <a:latin typeface="Calibri" panose="020F0502020204030204" pitchFamily="34" charset="0"/>
              </a:rPr>
              <a:t>Indirect reduction of energy consumption because of the ventilation rate reduction. </a:t>
            </a:r>
          </a:p>
        </p:txBody>
      </p:sp>
    </p:spTree>
    <p:extLst>
      <p:ext uri="{BB962C8B-B14F-4D97-AF65-F5344CB8AC3E}">
        <p14:creationId xmlns:p14="http://schemas.microsoft.com/office/powerpoint/2010/main" val="295271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US" sz="2400" b="1" dirty="0">
                <a:solidFill>
                  <a:srgbClr val="0070C0"/>
                </a:solidFill>
              </a:rPr>
              <a:t>Indoor conditions measurement equipment</a:t>
            </a:r>
            <a:endParaRPr lang="el-GR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1197968" y="2051720"/>
          <a:ext cx="6768752" cy="3440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System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47" marR="61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Measurements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47" marR="61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Measurement equipment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47" marR="6194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311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DEMO HOUSES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47" marR="61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Air temperature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47" marR="61947" marT="0" marB="0"/>
                </a:tc>
                <a:tc rowSpan="6"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Comfort and air quality conditions using testo 480 and the necessary sensor probes (temperature, radiant temperature, relative humidity, CO2, air velocity, </a:t>
                      </a:r>
                      <a:r>
                        <a:rPr lang="en-US" sz="1600" dirty="0" err="1">
                          <a:effectLst/>
                        </a:rPr>
                        <a:t>pmv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ppd</a:t>
                      </a:r>
                      <a:r>
                        <a:rPr lang="en-US" sz="1600" dirty="0">
                          <a:effectLst/>
                        </a:rPr>
                        <a:t>)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HOBO MX1102 (temperature, relative humidity, CO2).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</a:rPr>
                        <a:t>The installation and methodology is based on the international standards ISO 7726:1998 and ASHRAE 55</a:t>
                      </a:r>
                    </a:p>
                  </a:txBody>
                  <a:tcPr marL="61947" marR="6194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3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Relative Humidity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47" marR="61947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9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Air velocity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47" marR="61947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81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Radiant temperature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47" marR="61947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73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PMV/PPD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47" marR="61947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436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47" marR="61947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08EEE-81E1-4E56-8EF9-C3F9D663CA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392357A-BE74-49C0-A6FB-6EDF7A5E96D9}"/>
              </a:ext>
            </a:extLst>
          </p:cNvPr>
          <p:cNvGrpSpPr>
            <a:grpSpLocks/>
          </p:cNvGrpSpPr>
          <p:nvPr/>
        </p:nvGrpSpPr>
        <p:grpSpPr bwMode="auto">
          <a:xfrm>
            <a:off x="72009" y="116632"/>
            <a:ext cx="9036495" cy="623887"/>
            <a:chOff x="179512" y="109864"/>
            <a:chExt cx="9132714" cy="62397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A1BA28D-99E9-48D0-AD9D-B05677D3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9864"/>
              <a:ext cx="864096" cy="623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DA527C1C-C0A8-47DC-A1D2-82D22329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772" y="123616"/>
              <a:ext cx="3384376" cy="41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kumimoji="0" lang="pt-PT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has received funding from the LIFE Programme of the European Union under GA number LIFE19 ENV/GR/000100</a:t>
              </a:r>
              <a:endParaRPr kumimoji="0" lang="en-GB" alt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751127B8-118A-4FCB-82AF-E851E82E8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86" y="241528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LIFE</a:t>
              </a: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VISIONS</a:t>
              </a:r>
              <a:endParaRPr kumimoji="0" lang="en-GB" alt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Footer Placeholder 14">
            <a:extLst>
              <a:ext uri="{FF2B5EF4-FFF2-40B4-BE49-F238E27FC236}">
                <a16:creationId xmlns:a16="http://schemas.microsoft.com/office/drawing/2014/main" id="{E35C913C-D082-0D4C-529E-AF1A246D121E}"/>
              </a:ext>
            </a:extLst>
          </p:cNvPr>
          <p:cNvSpPr txBox="1">
            <a:spLocks/>
          </p:cNvSpPr>
          <p:nvPr/>
        </p:nvSpPr>
        <p:spPr>
          <a:xfrm>
            <a:off x="1237661" y="6356350"/>
            <a:ext cx="663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/>
              <a:t>LIFE VISIONS </a:t>
            </a:r>
          </a:p>
        </p:txBody>
      </p:sp>
    </p:spTree>
    <p:extLst>
      <p:ext uri="{BB962C8B-B14F-4D97-AF65-F5344CB8AC3E}">
        <p14:creationId xmlns:p14="http://schemas.microsoft.com/office/powerpoint/2010/main" val="295305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08EEE-81E1-4E56-8EF9-C3F9D663CA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392357A-BE74-49C0-A6FB-6EDF7A5E96D9}"/>
              </a:ext>
            </a:extLst>
          </p:cNvPr>
          <p:cNvGrpSpPr>
            <a:grpSpLocks/>
          </p:cNvGrpSpPr>
          <p:nvPr/>
        </p:nvGrpSpPr>
        <p:grpSpPr bwMode="auto">
          <a:xfrm>
            <a:off x="72009" y="116632"/>
            <a:ext cx="9036495" cy="623887"/>
            <a:chOff x="179512" y="109864"/>
            <a:chExt cx="9132714" cy="62397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A1BA28D-99E9-48D0-AD9D-B05677D3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9864"/>
              <a:ext cx="864096" cy="623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DA527C1C-C0A8-47DC-A1D2-82D22329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772" y="123616"/>
              <a:ext cx="3384376" cy="41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kumimoji="0" lang="pt-PT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has received funding from the LIFE Programme of the European Union under GA number LIFE19 ENV/GR/000100</a:t>
              </a:r>
              <a:endParaRPr kumimoji="0" lang="en-GB" alt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751127B8-118A-4FCB-82AF-E851E82E8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86" y="241528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LIFE</a:t>
              </a: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VISIONS</a:t>
              </a:r>
              <a:endParaRPr kumimoji="0" lang="en-GB" alt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Τίτλος 6">
            <a:extLst>
              <a:ext uri="{FF2B5EF4-FFF2-40B4-BE49-F238E27FC236}">
                <a16:creationId xmlns:a16="http://schemas.microsoft.com/office/drawing/2014/main" id="{39DE29BF-41F7-4104-B8D6-473F5942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5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+mn-lt"/>
              </a:rPr>
              <a:t>Indoor conditions data loggers</a:t>
            </a:r>
            <a:endParaRPr lang="el-GR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6" name="Εικόνα 15" descr="Εικόνα που περιέχει κείμενο, ρολόι&#10;&#10;Περιγραφή που δημιουργήθηκε αυτόματα">
            <a:extLst>
              <a:ext uri="{FF2B5EF4-FFF2-40B4-BE49-F238E27FC236}">
                <a16:creationId xmlns:a16="http://schemas.microsoft.com/office/drawing/2014/main" id="{7C520E61-B972-4A05-8006-BF8AD5949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9" y="1372823"/>
            <a:ext cx="4988252" cy="205617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8231D61F-7B66-91A0-7581-D98421D12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15823"/>
            <a:ext cx="3604527" cy="3343088"/>
          </a:xfrm>
          <a:prstGeom prst="rect">
            <a:avLst/>
          </a:prstGeom>
        </p:spPr>
      </p:pic>
      <p:sp>
        <p:nvSpPr>
          <p:cNvPr id="4" name="Footer Placeholder 14">
            <a:extLst>
              <a:ext uri="{FF2B5EF4-FFF2-40B4-BE49-F238E27FC236}">
                <a16:creationId xmlns:a16="http://schemas.microsoft.com/office/drawing/2014/main" id="{AA0C6BBD-ED9A-C3EC-72A1-6710D0202F41}"/>
              </a:ext>
            </a:extLst>
          </p:cNvPr>
          <p:cNvSpPr txBox="1">
            <a:spLocks/>
          </p:cNvSpPr>
          <p:nvPr/>
        </p:nvSpPr>
        <p:spPr>
          <a:xfrm>
            <a:off x="1237661" y="6356350"/>
            <a:ext cx="663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/>
              <a:t>LIFE VISIONS </a:t>
            </a:r>
          </a:p>
        </p:txBody>
      </p:sp>
    </p:spTree>
    <p:extLst>
      <p:ext uri="{BB962C8B-B14F-4D97-AF65-F5344CB8AC3E}">
        <p14:creationId xmlns:p14="http://schemas.microsoft.com/office/powerpoint/2010/main" val="164093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6D875F-7313-4CF4-A1C3-A3D59E7024D8}"/>
              </a:ext>
            </a:extLst>
          </p:cNvPr>
          <p:cNvSpPr txBox="1">
            <a:spLocks/>
          </p:cNvSpPr>
          <p:nvPr/>
        </p:nvSpPr>
        <p:spPr bwMode="auto">
          <a:xfrm>
            <a:off x="-180528" y="1660054"/>
            <a:ext cx="4524461" cy="118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62626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9pPr>
          </a:lstStyle>
          <a:p>
            <a:pPr marL="457189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Parameters:</a:t>
            </a:r>
          </a:p>
          <a:p>
            <a:pPr marL="742939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Mechanical ventilation (ASHRAE 62.1)</a:t>
            </a: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39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Natural ventilation </a:t>
            </a:r>
          </a:p>
          <a:p>
            <a:pPr marL="742939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Photocatalysis</a:t>
            </a: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FDD22B-EF4B-4A81-B6D5-6190ED134693}"/>
              </a:ext>
            </a:extLst>
          </p:cNvPr>
          <p:cNvSpPr txBox="1">
            <a:spLocks/>
          </p:cNvSpPr>
          <p:nvPr/>
        </p:nvSpPr>
        <p:spPr bwMode="auto">
          <a:xfrm>
            <a:off x="5076365" y="1683350"/>
            <a:ext cx="3789318" cy="146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62626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9pPr>
          </a:lstStyle>
          <a:p>
            <a:pPr marL="457189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Output data:</a:t>
            </a:r>
          </a:p>
          <a:p>
            <a:pPr marL="800080" marR="0" lvl="1" indent="-34289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Energy consumption</a:t>
            </a: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0080" marR="0" lvl="1" indent="-34289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</a:t>
            </a:r>
            <a:r>
              <a:rPr kumimoji="0" lang="el-GR" altLang="el-GR" sz="1800" b="0" i="0" u="none" strike="noStrike" kern="1200" cap="none" spc="0" normalizeH="0" baseline="-25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emissions</a:t>
            </a:r>
          </a:p>
          <a:p>
            <a:pPr marL="800080" marR="0" lvl="1" indent="-34289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NOx emissions</a:t>
            </a:r>
          </a:p>
          <a:p>
            <a:pPr marL="800080" marR="0" lvl="1" indent="-34289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3D0C3D6-0F08-46DF-B813-159AECFC45A5}"/>
              </a:ext>
            </a:extLst>
          </p:cNvPr>
          <p:cNvSpPr/>
          <p:nvPr/>
        </p:nvSpPr>
        <p:spPr>
          <a:xfrm>
            <a:off x="4641162" y="2217943"/>
            <a:ext cx="445682" cy="27607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 w="0"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6392357A-BE74-49C0-A6FB-6EDF7A5E96D9}"/>
              </a:ext>
            </a:extLst>
          </p:cNvPr>
          <p:cNvGrpSpPr>
            <a:grpSpLocks/>
          </p:cNvGrpSpPr>
          <p:nvPr/>
        </p:nvGrpSpPr>
        <p:grpSpPr bwMode="auto">
          <a:xfrm>
            <a:off x="72009" y="116632"/>
            <a:ext cx="9036495" cy="623887"/>
            <a:chOff x="179512" y="109864"/>
            <a:chExt cx="9132714" cy="62397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A1BA28D-99E9-48D0-AD9D-B05677D3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9864"/>
              <a:ext cx="864096" cy="623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DA527C1C-C0A8-47DC-A1D2-82D22329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772" y="123616"/>
              <a:ext cx="3384376" cy="41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kumimoji="0" lang="pt-PT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has received funding from the LIFE Programme of the European Union under GA number LIFE19 ENV/GR/000100</a:t>
              </a:r>
              <a:endParaRPr kumimoji="0" lang="en-GB" alt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1127B8-118A-4FCB-82AF-E851E82E8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86" y="241528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LIFE</a:t>
              </a: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VISIONS</a:t>
              </a:r>
              <a:endParaRPr kumimoji="0" lang="en-GB" alt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Τίτλος 6">
            <a:extLst>
              <a:ext uri="{FF2B5EF4-FFF2-40B4-BE49-F238E27FC236}">
                <a16:creationId xmlns:a16="http://schemas.microsoft.com/office/drawing/2014/main" id="{DEA322CA-8A8B-149D-4EB0-4B663872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5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+mn-lt"/>
              </a:rPr>
              <a:t>A. Simulation  - Demo Houses</a:t>
            </a:r>
            <a:endParaRPr lang="el-GR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2C86868-C2B7-D723-F145-A784244814AA}"/>
              </a:ext>
            </a:extLst>
          </p:cNvPr>
          <p:cNvSpPr txBox="1">
            <a:spLocks/>
          </p:cNvSpPr>
          <p:nvPr/>
        </p:nvSpPr>
        <p:spPr>
          <a:xfrm>
            <a:off x="1331640" y="6309320"/>
            <a:ext cx="663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/>
              <a:t>LIFE VISIONS  </a:t>
            </a:r>
          </a:p>
        </p:txBody>
      </p:sp>
      <p:pic>
        <p:nvPicPr>
          <p:cNvPr id="10" name="Picture 9" descr="Demo Houses&#10;A white building with a door open">
            <a:extLst>
              <a:ext uri="{FF2B5EF4-FFF2-40B4-BE49-F238E27FC236}">
                <a16:creationId xmlns:a16="http://schemas.microsoft.com/office/drawing/2014/main" id="{D88BC3CE-9B3F-F4C8-2C57-634E3D3C2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7" y="3044572"/>
            <a:ext cx="3957594" cy="2968196"/>
          </a:xfrm>
          <a:prstGeom prst="rect">
            <a:avLst/>
          </a:prstGeom>
        </p:spPr>
      </p:pic>
      <p:pic>
        <p:nvPicPr>
          <p:cNvPr id="17" name="Picture 16" descr="A white building with several equipment&#10;&#10;Description automatically generated with medium confidence">
            <a:extLst>
              <a:ext uri="{FF2B5EF4-FFF2-40B4-BE49-F238E27FC236}">
                <a16:creationId xmlns:a16="http://schemas.microsoft.com/office/drawing/2014/main" id="{2CEB7AE4-F137-EE4B-D5D3-E95889DF1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00" y="3044572"/>
            <a:ext cx="3957594" cy="29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6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1F1EF-D27B-4511-9826-C4AE64C986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16688" y="623729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C21C59-EBB8-4439-8546-FE88024CC0F2}"/>
              </a:ext>
            </a:extLst>
          </p:cNvPr>
          <p:cNvSpPr txBox="1">
            <a:spLocks/>
          </p:cNvSpPr>
          <p:nvPr/>
        </p:nvSpPr>
        <p:spPr bwMode="auto">
          <a:xfrm>
            <a:off x="5708873" y="2568110"/>
            <a:ext cx="4186808" cy="8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62626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Envelope design </a:t>
            </a:r>
          </a:p>
          <a:p>
            <a:pPr marL="457189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CC805-E3B1-49E3-8F81-FC700145B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07" y="958230"/>
            <a:ext cx="2825257" cy="1599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32B495-9464-4497-820C-F74189321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"/>
          <a:stretch/>
        </p:blipFill>
        <p:spPr>
          <a:xfrm>
            <a:off x="486072" y="1386509"/>
            <a:ext cx="2825257" cy="2204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CEA42C-9861-4F3F-A55F-2468F9058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4" y="3329366"/>
            <a:ext cx="4549905" cy="2952310"/>
          </a:xfrm>
          <a:prstGeom prst="rect">
            <a:avLst/>
          </a:prstGeom>
        </p:spPr>
      </p:pic>
      <p:grpSp>
        <p:nvGrpSpPr>
          <p:cNvPr id="10" name="Group 16">
            <a:extLst>
              <a:ext uri="{FF2B5EF4-FFF2-40B4-BE49-F238E27FC236}">
                <a16:creationId xmlns:a16="http://schemas.microsoft.com/office/drawing/2014/main" id="{6392357A-BE74-49C0-A6FB-6EDF7A5E96D9}"/>
              </a:ext>
            </a:extLst>
          </p:cNvPr>
          <p:cNvGrpSpPr>
            <a:grpSpLocks/>
          </p:cNvGrpSpPr>
          <p:nvPr/>
        </p:nvGrpSpPr>
        <p:grpSpPr bwMode="auto">
          <a:xfrm>
            <a:off x="72009" y="116632"/>
            <a:ext cx="9036495" cy="623887"/>
            <a:chOff x="179512" y="109864"/>
            <a:chExt cx="9132714" cy="623974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A1BA28D-99E9-48D0-AD9D-B05677D3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9864"/>
              <a:ext cx="864096" cy="623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DA527C1C-C0A8-47DC-A1D2-82D22329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772" y="123616"/>
              <a:ext cx="3384376" cy="41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kumimoji="0" lang="pt-PT" alt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has received funding from the LIFE Programme of the European Union under GA number LIFE19 ENV/GR/000100</a:t>
              </a:r>
              <a:endParaRPr kumimoji="0" lang="en-GB" alt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1127B8-118A-4FCB-82AF-E851E82E8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86" y="241528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LIFE</a:t>
              </a:r>
              <a:r>
                <a:rPr kumimoji="0" lang="en-US" alt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VISIONS</a:t>
              </a:r>
              <a:endParaRPr kumimoji="0" lang="en-GB" alt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2A70B880-5CC8-586B-B169-E0680D06F989}"/>
              </a:ext>
            </a:extLst>
          </p:cNvPr>
          <p:cNvSpPr txBox="1">
            <a:spLocks/>
          </p:cNvSpPr>
          <p:nvPr/>
        </p:nvSpPr>
        <p:spPr bwMode="auto">
          <a:xfrm>
            <a:off x="886412" y="4035999"/>
            <a:ext cx="4186808" cy="8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62626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HVAC systems </a:t>
            </a:r>
          </a:p>
          <a:p>
            <a:pPr marL="457189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57130-8DA1-F8C5-BB64-BADB63C013DC}"/>
              </a:ext>
            </a:extLst>
          </p:cNvPr>
          <p:cNvSpPr txBox="1"/>
          <p:nvPr/>
        </p:nvSpPr>
        <p:spPr>
          <a:xfrm>
            <a:off x="760637" y="730966"/>
            <a:ext cx="4948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 Simulation - 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Demo Houses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F2918458-ED37-88FC-B12B-7B6F84F0DA97}"/>
              </a:ext>
            </a:extLst>
          </p:cNvPr>
          <p:cNvSpPr txBox="1">
            <a:spLocks/>
          </p:cNvSpPr>
          <p:nvPr/>
        </p:nvSpPr>
        <p:spPr>
          <a:xfrm>
            <a:off x="1331640" y="6309320"/>
            <a:ext cx="663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/>
              <a:t>LIFE VISIONS  </a:t>
            </a:r>
          </a:p>
        </p:txBody>
      </p:sp>
    </p:spTree>
    <p:extLst>
      <p:ext uri="{BB962C8B-B14F-4D97-AF65-F5344CB8AC3E}">
        <p14:creationId xmlns:p14="http://schemas.microsoft.com/office/powerpoint/2010/main" val="46221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2591689"/>
              </p:ext>
            </p:extLst>
          </p:nvPr>
        </p:nvGraphicFramePr>
        <p:xfrm>
          <a:off x="1115616" y="1844824"/>
          <a:ext cx="6984776" cy="4381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5416">
                  <a:extLst>
                    <a:ext uri="{9D8B030D-6E8A-4147-A177-3AD203B41FA5}">
                      <a16:colId xmlns:a16="http://schemas.microsoft.com/office/drawing/2014/main" val="2804243755"/>
                    </a:ext>
                  </a:extLst>
                </a:gridCol>
                <a:gridCol w="1575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Scenario description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Ventilation m3/h,       Air changes per hour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Concentration </a:t>
                      </a:r>
                      <a:r>
                        <a:rPr lang="el-GR" sz="1200" u="none" strike="noStrike" dirty="0">
                          <a:effectLst/>
                        </a:rPr>
                        <a:t>ΝΟ,ΝΟ2,</a:t>
                      </a:r>
                      <a:r>
                        <a:rPr lang="en-US" sz="1200" u="none" strike="noStrike" dirty="0">
                          <a:effectLst/>
                        </a:rPr>
                        <a:t>CO2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Pollutants reduction efficiency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Conventional without photocatalysis and not adequate mechanical ventilation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17.57 m3/h,                                   0.74 ACH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NO:27</a:t>
                      </a:r>
                      <a:r>
                        <a:rPr lang="el-GR" sz="1200" u="none" strike="noStrike" dirty="0">
                          <a:effectLst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</a:rPr>
                        <a:t>g/m3    NO2:32</a:t>
                      </a:r>
                      <a:r>
                        <a:rPr lang="el-GR" sz="1200" u="none" strike="noStrike" dirty="0">
                          <a:effectLst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</a:rPr>
                        <a:t>g/m3              CO2:455 ppm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 dirty="0">
                          <a:effectLst/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Photocatalysis and mechanical ventilation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17.57 m3/h,                                   0.74  ACH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NO:10</a:t>
                      </a:r>
                      <a:r>
                        <a:rPr lang="el-GR" sz="1200" u="none" strike="noStrike" dirty="0">
                          <a:effectLst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</a:rPr>
                        <a:t>g/m3    NO2:12.6</a:t>
                      </a:r>
                      <a:r>
                        <a:rPr lang="el-GR" sz="1200" u="none" strike="noStrike" dirty="0">
                          <a:effectLst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</a:rPr>
                        <a:t>g/m3              CO2:455 ppm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NO:63% NO2:60.6%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Increased mechanical ventilation in order to accomplish the same emission reduction as with photocatalysis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151.2m3/h,                                   6.36 ACH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NO:10.7</a:t>
                      </a:r>
                      <a:r>
                        <a:rPr lang="el-GR" sz="1200" u="none" strike="noStrike" dirty="0">
                          <a:effectLst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</a:rPr>
                        <a:t>g/m3    NO2:12.9</a:t>
                      </a:r>
                      <a:r>
                        <a:rPr lang="el-GR" sz="1200" u="none" strike="noStrike" dirty="0">
                          <a:effectLst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</a:rPr>
                        <a:t>g/m3              CO2:400 ppm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NO:60.3% NO2:59.6%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Maximum of natural ventilation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72.68m3/h,                                          3 ACH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NO:14</a:t>
                      </a:r>
                      <a:r>
                        <a:rPr lang="el-GR" sz="1200" u="none" strike="noStrike" dirty="0">
                          <a:effectLst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</a:rPr>
                        <a:t>g/m3    NO2:17</a:t>
                      </a:r>
                      <a:r>
                        <a:rPr lang="el-GR" sz="1200" u="none" strike="noStrike" dirty="0">
                          <a:effectLst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</a:rPr>
                        <a:t>g/m3              CO2:447 ppm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NO:48% NO2:46.8%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Night ventilation</a:t>
                      </a: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  <a:r>
                        <a:rPr lang="en-US" sz="1200" u="none" strike="noStrike" dirty="0">
                          <a:effectLst/>
                        </a:rPr>
                        <a:t>m3/h,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ACH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7:00 p.m-17:00a.m.</a:t>
                      </a: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151.2m3/h,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 ACH</a:t>
                      </a: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NO:15.1</a:t>
                      </a:r>
                      <a:r>
                        <a:rPr lang="el-GR" sz="1200" u="none" strike="noStrike" dirty="0">
                          <a:effectLst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</a:rPr>
                        <a:t>g/m3    NO2:18.1</a:t>
                      </a:r>
                      <a:r>
                        <a:rPr lang="el-GR" sz="1200" u="none" strike="noStrike" dirty="0">
                          <a:effectLst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</a:rPr>
                        <a:t>g/m3              CO2:419.4 ppm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NO:44.1% NO2:43.4%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6" marR="5316" marT="5316" marB="0" anchor="ctr"/>
                </a:tc>
                <a:extLst>
                  <a:ext uri="{0D108BD9-81ED-4DB2-BD59-A6C34878D82A}">
                    <a16:rowId xmlns:a16="http://schemas.microsoft.com/office/drawing/2014/main" val="3041723177"/>
                  </a:ext>
                </a:extLst>
              </a:tr>
            </a:tbl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3061F3BD-A45A-635B-4657-585B018F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0751"/>
            <a:ext cx="8229600" cy="11430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 Simulation scenarios - 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Demo Houses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6392357A-BE74-49C0-A6FB-6EDF7A5E96D9}"/>
              </a:ext>
            </a:extLst>
          </p:cNvPr>
          <p:cNvGrpSpPr>
            <a:grpSpLocks/>
          </p:cNvGrpSpPr>
          <p:nvPr/>
        </p:nvGrpSpPr>
        <p:grpSpPr bwMode="auto">
          <a:xfrm>
            <a:off x="72009" y="116632"/>
            <a:ext cx="9036495" cy="623887"/>
            <a:chOff x="179512" y="109864"/>
            <a:chExt cx="9132714" cy="62397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A1BA28D-99E9-48D0-AD9D-B05677D3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09864"/>
              <a:ext cx="864096" cy="623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DA527C1C-C0A8-47DC-A1D2-82D22329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772" y="123616"/>
              <a:ext cx="3384376" cy="41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l-GR" sz="9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lang="pt-PT" altLang="el-GR" sz="9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project has received funding from the LIFE Programme of the European Union under GA number LIFE19 ENV/GR/000100</a:t>
              </a:r>
              <a:endParaRPr lang="en-GB" altLang="el-GR" sz="9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1127B8-118A-4FCB-82AF-E851E82E8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86" y="241528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/>
              <a:r>
                <a:rPr lang="en-US" altLang="el-GR" sz="2000" b="1" dirty="0">
                  <a:solidFill>
                    <a:srgbClr val="1F497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LIFE</a:t>
              </a:r>
              <a:r>
                <a:rPr lang="en-US" altLang="el-GR" sz="2000" b="1" dirty="0">
                  <a:solidFill>
                    <a:srgbClr val="00B05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VISIONS</a:t>
              </a:r>
              <a:endParaRPr lang="en-GB" altLang="el-GR" sz="20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5B4E5BA-437F-44EE-A328-85EF5F641F4D}"/>
              </a:ext>
            </a:extLst>
          </p:cNvPr>
          <p:cNvSpPr txBox="1">
            <a:spLocks/>
          </p:cNvSpPr>
          <p:nvPr/>
        </p:nvSpPr>
        <p:spPr>
          <a:xfrm>
            <a:off x="1331640" y="6309320"/>
            <a:ext cx="663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/>
              <a:t>LIFE VISIONS 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414FB67-0B8C-581C-82EF-9A8A7DDB4289}"/>
              </a:ext>
            </a:extLst>
          </p:cNvPr>
          <p:cNvSpPr txBox="1">
            <a:spLocks/>
          </p:cNvSpPr>
          <p:nvPr/>
        </p:nvSpPr>
        <p:spPr>
          <a:xfrm>
            <a:off x="752432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/>
              <a:t>1</a:t>
            </a: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867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2635</TotalTime>
  <Words>1222</Words>
  <Application>Microsoft Office PowerPoint</Application>
  <PresentationFormat>On-screen Show (4:3)</PresentationFormat>
  <Paragraphs>209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Schoolbook</vt:lpstr>
      <vt:lpstr>Courier New</vt:lpstr>
      <vt:lpstr>Times</vt:lpstr>
      <vt:lpstr>Office Theme</vt:lpstr>
      <vt:lpstr>PowerPoint Presentation</vt:lpstr>
      <vt:lpstr>PowerPoint Presentation</vt:lpstr>
      <vt:lpstr>PowerPoint Presentation</vt:lpstr>
      <vt:lpstr>Methodology in brief</vt:lpstr>
      <vt:lpstr>Indoor conditions measurement equipment</vt:lpstr>
      <vt:lpstr>Indoor conditions data loggers</vt:lpstr>
      <vt:lpstr>A. Simulation  - Demo Houses</vt:lpstr>
      <vt:lpstr>PowerPoint Presentation</vt:lpstr>
      <vt:lpstr>A.  Simulation scenarios - Demo Houses</vt:lpstr>
      <vt:lpstr>A. Simulation results - Demo Houses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fgiama</dc:creator>
  <cp:lastModifiedBy>Effrosyni Giama</cp:lastModifiedBy>
  <cp:revision>292</cp:revision>
  <cp:lastPrinted>2023-12-11T09:21:17Z</cp:lastPrinted>
  <dcterms:created xsi:type="dcterms:W3CDTF">2013-10-02T19:44:38Z</dcterms:created>
  <dcterms:modified xsi:type="dcterms:W3CDTF">2024-01-17T17:56:20Z</dcterms:modified>
</cp:coreProperties>
</file>